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342" r:id="rId2"/>
    <p:sldId id="354" r:id="rId3"/>
    <p:sldId id="355" r:id="rId4"/>
    <p:sldId id="356" r:id="rId5"/>
    <p:sldId id="357" r:id="rId6"/>
    <p:sldId id="358" r:id="rId7"/>
    <p:sldId id="360" r:id="rId8"/>
    <p:sldId id="359" r:id="rId9"/>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6" autoAdjust="0"/>
    <p:restoredTop sz="94660"/>
  </p:normalViewPr>
  <p:slideViewPr>
    <p:cSldViewPr snapToGrid="0" showGuides="1">
      <p:cViewPr varScale="1">
        <p:scale>
          <a:sx n="60" d="100"/>
          <a:sy n="60" d="100"/>
        </p:scale>
        <p:origin x="2550"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CBFF0E-F0F8-4A28-824A-6A885BA59967}" type="datetimeFigureOut">
              <a:rPr lang="en-US" smtClean="0"/>
              <a:t>8/28/2024</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36BF7A-6DB6-4C66-B36A-EA13A1BB8FB5}" type="slidenum">
              <a:rPr lang="en-US" smtClean="0"/>
              <a:t>‹#›</a:t>
            </a:fld>
            <a:endParaRPr lang="en-US"/>
          </a:p>
        </p:txBody>
      </p:sp>
    </p:spTree>
    <p:extLst>
      <p:ext uri="{BB962C8B-B14F-4D97-AF65-F5344CB8AC3E}">
        <p14:creationId xmlns:p14="http://schemas.microsoft.com/office/powerpoint/2010/main" val="1852167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F44B03-8838-4922-BDB2-74A1FB3903C6}"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814E58-3D00-485F-951D-4EF760A8C21F}"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1560265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814E58-3D00-485F-951D-4EF760A8C21F}"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429105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814E58-3D00-485F-951D-4EF760A8C21F}"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1670840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814E58-3D00-485F-951D-4EF760A8C21F}"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1442966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814E58-3D00-485F-951D-4EF760A8C21F}" type="datetimeFigureOut">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3118333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814E58-3D00-485F-951D-4EF760A8C21F}"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247613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814E58-3D00-485F-951D-4EF760A8C21F}" type="datetimeFigureOut">
              <a:rPr lang="en-US" smtClean="0"/>
              <a:t>8/28/2024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1833039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8814E58-3D00-485F-951D-4EF760A8C21F}" type="datetimeFigureOut">
              <a:rPr lang="en-US" smtClean="0"/>
              <a:t>8/28/2024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4149817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814E58-3D00-485F-951D-4EF760A8C21F}" type="datetimeFigureOut">
              <a:rPr lang="en-US" smtClean="0"/>
              <a:t>8/28/2024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36454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8814E58-3D00-485F-951D-4EF760A8C21F}"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4022706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8814E58-3D00-485F-951D-4EF760A8C21F}" type="datetimeFigureOut">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1FCB61-CD83-4FAA-94FB-6272AE8A9A3F}" type="slidenum">
              <a:rPr lang="en-US" smtClean="0"/>
              <a:t>‹#›</a:t>
            </a:fld>
            <a:endParaRPr lang="en-US"/>
          </a:p>
        </p:txBody>
      </p:sp>
    </p:spTree>
    <p:extLst>
      <p:ext uri="{BB962C8B-B14F-4D97-AF65-F5344CB8AC3E}">
        <p14:creationId xmlns:p14="http://schemas.microsoft.com/office/powerpoint/2010/main" val="2867006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A8814E58-3D00-485F-951D-4EF760A8C21F}" type="datetimeFigureOut">
              <a:rPr lang="en-US" smtClean="0"/>
              <a:t>8/28/2024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7C1FCB61-CD83-4FAA-94FB-6272AE8A9A3F}" type="slidenum">
              <a:rPr lang="en-US" smtClean="0"/>
              <a:t>‹#›</a:t>
            </a:fld>
            <a:endParaRPr lang="en-US"/>
          </a:p>
        </p:txBody>
      </p:sp>
    </p:spTree>
    <p:extLst>
      <p:ext uri="{BB962C8B-B14F-4D97-AF65-F5344CB8AC3E}">
        <p14:creationId xmlns:p14="http://schemas.microsoft.com/office/powerpoint/2010/main" val="33687324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IN" sz="2400" b="1" dirty="0">
              <a:solidFill>
                <a:srgbClr val="FF0000"/>
              </a:solidFill>
              <a:latin typeface="Times New Roman" pitchFamily="18" charset="0"/>
              <a:cs typeface="Times New Roman" pitchFamily="18" charset="0"/>
            </a:endParaRPr>
          </a:p>
          <a:p>
            <a:pPr algn="ctr"/>
            <a:r>
              <a:rPr lang="en-IN" sz="2400" b="1" dirty="0">
                <a:solidFill>
                  <a:srgbClr val="FF0000"/>
                </a:solidFill>
                <a:latin typeface="Times New Roman" pitchFamily="18" charset="0"/>
                <a:cs typeface="Times New Roman" pitchFamily="18" charset="0"/>
              </a:rPr>
              <a:t>Economics</a:t>
            </a:r>
          </a:p>
          <a:p>
            <a:pPr algn="ctr"/>
            <a:r>
              <a:rPr lang="en-IN" sz="2400" b="1" dirty="0">
                <a:solidFill>
                  <a:schemeClr val="tx1"/>
                </a:solidFill>
                <a:latin typeface="Times New Roman" pitchFamily="18" charset="0"/>
                <a:cs typeface="Times New Roman" pitchFamily="18" charset="0"/>
              </a:rPr>
              <a:t>	</a:t>
            </a:r>
            <a:r>
              <a:rPr lang="en-US" sz="2400" b="1" dirty="0">
                <a:solidFill>
                  <a:schemeClr val="tx1"/>
                </a:solidFill>
                <a:latin typeface="Times New Roman" pitchFamily="18" charset="0"/>
                <a:ea typeface="Calibri" pitchFamily="34" charset="0"/>
                <a:cs typeface="Times New Roman" pitchFamily="18" charset="0"/>
              </a:rPr>
              <a:t> Program</a:t>
            </a:r>
            <a:r>
              <a:rPr lang="en-IN" sz="2400" b="1" dirty="0">
                <a:solidFill>
                  <a:schemeClr val="tx1"/>
                </a:solidFill>
                <a:latin typeface="Times New Roman" pitchFamily="18" charset="0"/>
                <a:cs typeface="Times New Roman" pitchFamily="18" charset="0"/>
              </a:rPr>
              <a:t> Specific Outcomes</a:t>
            </a:r>
            <a:endParaRPr lang="en-US" sz="2400" b="1"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837289125"/>
              </p:ext>
            </p:extLst>
          </p:nvPr>
        </p:nvGraphicFramePr>
        <p:xfrm>
          <a:off x="609600" y="1905000"/>
          <a:ext cx="5562600" cy="5152517"/>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129540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PSO 1. </a:t>
                      </a:r>
                      <a:endParaRPr lang="en-US" sz="16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7000"/>
                        </a:lnSpc>
                        <a:spcAft>
                          <a:spcPts val="800"/>
                        </a:spcAft>
                      </a:pPr>
                      <a:r>
                        <a:rPr lang="en-IN" sz="1600" b="0" dirty="0">
                          <a:solidFill>
                            <a:schemeClr val="tx1"/>
                          </a:solidFill>
                          <a:latin typeface="Times New Roman" pitchFamily="18" charset="0"/>
                          <a:ea typeface="Calibri"/>
                          <a:cs typeface="Times New Roman" pitchFamily="18" charset="0"/>
                        </a:rPr>
                        <a:t>A1-ECONIT</a:t>
                      </a:r>
                      <a:endParaRPr lang="en-US" sz="1600" b="0" dirty="0">
                        <a:solidFill>
                          <a:schemeClr val="tx1"/>
                        </a:solidFill>
                        <a:latin typeface="Times New Roman" pitchFamily="18" charset="0"/>
                        <a:ea typeface="Calibri"/>
                        <a:cs typeface="Times New Roman" pitchFamily="18" charset="0"/>
                      </a:endParaRPr>
                    </a:p>
                    <a:p>
                      <a:pPr>
                        <a:lnSpc>
                          <a:spcPct val="107000"/>
                        </a:lnSpc>
                        <a:spcAft>
                          <a:spcPts val="800"/>
                        </a:spcAft>
                      </a:pPr>
                      <a:r>
                        <a:rPr lang="en-IN" sz="1600" b="0" dirty="0">
                          <a:solidFill>
                            <a:schemeClr val="tx1"/>
                          </a:solidFill>
                          <a:latin typeface="Times New Roman" pitchFamily="18" charset="0"/>
                          <a:ea typeface="Calibri"/>
                          <a:cs typeface="Times New Roman" pitchFamily="18" charset="0"/>
                        </a:rPr>
                        <a:t>Has the capability to demonstrate comprehensive knowledge and understanding of the basic concepts and theories that form a part of this programme</a:t>
                      </a:r>
                      <a:endParaRPr lang="en-US" sz="1600" b="0" dirty="0">
                        <a:solidFill>
                          <a:schemeClr val="tx1"/>
                        </a:solidFill>
                        <a:latin typeface="Times New Roman" pitchFamily="18" charset="0"/>
                        <a:ea typeface="Calibri"/>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990600">
                <a:tc>
                  <a:txBody>
                    <a:bodyPr/>
                    <a:lstStyle/>
                    <a:p>
                      <a:pPr algn="just"/>
                      <a:r>
                        <a:rPr lang="en-US" sz="1600" b="0" dirty="0">
                          <a:latin typeface="Times New Roman" pitchFamily="18" charset="0"/>
                          <a:cs typeface="Times New Roman" pitchFamily="18" charset="0"/>
                        </a:rPr>
                        <a:t>PSO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dk1"/>
                          </a:solidFill>
                          <a:latin typeface="Times New Roman" pitchFamily="18" charset="0"/>
                          <a:ea typeface="+mn-ea"/>
                          <a:cs typeface="Times New Roman" pitchFamily="18" charset="0"/>
                        </a:rPr>
                        <a:t>A2-ECONIT</a:t>
                      </a:r>
                      <a:endParaRPr lang="en-US" sz="1600" b="0" kern="1200" dirty="0">
                        <a:solidFill>
                          <a:schemeClr val="dk1"/>
                        </a:solidFill>
                        <a:latin typeface="Times New Roman" pitchFamily="18" charset="0"/>
                        <a:ea typeface="+mn-ea"/>
                        <a:cs typeface="Times New Roman" pitchFamily="18" charset="0"/>
                      </a:endParaRPr>
                    </a:p>
                    <a:p>
                      <a:r>
                        <a:rPr lang="en-IN" sz="1600" b="0" kern="1200" dirty="0">
                          <a:solidFill>
                            <a:schemeClr val="dk1"/>
                          </a:solidFill>
                          <a:latin typeface="Times New Roman" pitchFamily="18" charset="0"/>
                          <a:ea typeface="+mn-ea"/>
                          <a:cs typeface="Times New Roman" pitchFamily="18" charset="0"/>
                        </a:rPr>
                        <a:t>Has the capacity to analyse and evaluate the current events from</a:t>
                      </a:r>
                      <a:r>
                        <a:rPr lang="en-IN" sz="1600" b="0" kern="1200" baseline="0" dirty="0">
                          <a:solidFill>
                            <a:schemeClr val="dk1"/>
                          </a:solidFill>
                          <a:latin typeface="Times New Roman" pitchFamily="18" charset="0"/>
                          <a:ea typeface="+mn-ea"/>
                          <a:cs typeface="Times New Roman" pitchFamily="18" charset="0"/>
                        </a:rPr>
                        <a:t>  </a:t>
                      </a:r>
                      <a:r>
                        <a:rPr lang="en-IN" sz="1600" b="0" kern="1200" dirty="0">
                          <a:solidFill>
                            <a:schemeClr val="dk1"/>
                          </a:solidFill>
                          <a:latin typeface="Times New Roman" pitchFamily="18" charset="0"/>
                          <a:ea typeface="+mn-ea"/>
                          <a:cs typeface="Times New Roman" pitchFamily="18" charset="0"/>
                        </a:rPr>
                        <a:t>an economic perspective.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97154">
                <a:tc>
                  <a:txBody>
                    <a:bodyPr/>
                    <a:lstStyle/>
                    <a:p>
                      <a:pPr algn="just"/>
                      <a:r>
                        <a:rPr lang="en-US" sz="1600" b="0" dirty="0">
                          <a:latin typeface="Times New Roman" pitchFamily="18" charset="0"/>
                          <a:cs typeface="Times New Roman" pitchFamily="18" charset="0"/>
                        </a:rPr>
                        <a:t>PSO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dk1"/>
                          </a:solidFill>
                          <a:latin typeface="Times New Roman" pitchFamily="18" charset="0"/>
                          <a:ea typeface="+mn-ea"/>
                          <a:cs typeface="Times New Roman" pitchFamily="18" charset="0"/>
                        </a:rPr>
                        <a:t>Expand skills in practical application of economic theory.</a:t>
                      </a:r>
                    </a:p>
                    <a:p>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38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dk1"/>
                          </a:solidFill>
                          <a:latin typeface="Times New Roman" pitchFamily="18" charset="0"/>
                          <a:ea typeface="+mn-ea"/>
                          <a:cs typeface="Times New Roman" pitchFamily="18" charset="0"/>
                        </a:rPr>
                        <a:t>Demonstrate the ability to analyse, interpret and draw valid conclusions from quantitative and qualitative data.</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830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dk1"/>
                          </a:solidFill>
                          <a:latin typeface="Times New Roman" pitchFamily="18" charset="0"/>
                          <a:ea typeface="+mn-ea"/>
                          <a:cs typeface="Times New Roman" pitchFamily="18" charset="0"/>
                        </a:rPr>
                        <a:t>Boost the spirit of self confidence and inculcate the spirit of moral values.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137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dk1"/>
                          </a:solidFill>
                          <a:latin typeface="Times New Roman" pitchFamily="18" charset="0"/>
                          <a:ea typeface="+mn-ea"/>
                          <a:cs typeface="Times New Roman" pitchFamily="18" charset="0"/>
                        </a:rPr>
                        <a:t>Build strong foundation for pursuing continuous learning.</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pPr lvl="0" algn="ctr"/>
            <a:r>
              <a:rPr lang="en-US" sz="2400" b="1" dirty="0">
                <a:solidFill>
                  <a:srgbClr val="C00000"/>
                </a:solidFill>
                <a:latin typeface="Times New Roman" panose="02020603050405020304" pitchFamily="18" charset="0"/>
                <a:cs typeface="Times New Roman" panose="02020603050405020304" pitchFamily="18" charset="0"/>
              </a:rPr>
              <a:t>Course Outcomes</a:t>
            </a:r>
            <a:endParaRPr lang="en-US" sz="2400" dirty="0">
              <a:solidFill>
                <a:srgbClr val="C00000"/>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B.A. I  Year</a:t>
            </a:r>
          </a:p>
          <a:p>
            <a:r>
              <a:rPr lang="en-US" dirty="0">
                <a:solidFill>
                  <a:prstClr val="black"/>
                </a:solidFill>
                <a:latin typeface="Times New Roman" panose="02020603050405020304" pitchFamily="18" charset="0"/>
                <a:cs typeface="Times New Roman" panose="02020603050405020304" pitchFamily="18" charset="0"/>
              </a:rPr>
              <a:t>Subject- </a:t>
            </a:r>
            <a:r>
              <a:rPr lang="en-US" b="1" dirty="0">
                <a:solidFill>
                  <a:schemeClr val="tx1"/>
                </a:solidFill>
                <a:latin typeface="Times New Roman" panose="02020603050405020304" pitchFamily="18" charset="0"/>
                <a:cs typeface="Times New Roman" panose="02020603050405020304" pitchFamily="18" charset="0"/>
              </a:rPr>
              <a:t>Economics</a:t>
            </a:r>
            <a:r>
              <a:rPr lang="en-IN" b="1" dirty="0">
                <a:solidFill>
                  <a:schemeClr val="tx1"/>
                </a:solidFill>
                <a:latin typeface="Times New Roman" panose="02020603050405020304" pitchFamily="18" charset="0"/>
                <a:cs typeface="Times New Roman" panose="02020603050405020304" pitchFamily="18" charset="0"/>
              </a:rPr>
              <a:t> </a:t>
            </a:r>
          </a:p>
          <a:p>
            <a:r>
              <a:rPr lang="en-IN" dirty="0">
                <a:solidFill>
                  <a:schemeClr val="tx1"/>
                </a:solidFill>
                <a:latin typeface="Times New Roman" panose="02020603050405020304" pitchFamily="18" charset="0"/>
                <a:cs typeface="Times New Roman" panose="02020603050405020304" pitchFamily="18" charset="0"/>
              </a:rPr>
              <a:t>Major- </a:t>
            </a:r>
            <a:r>
              <a:rPr lang="en-IN" b="1" dirty="0">
                <a:solidFill>
                  <a:schemeClr val="tx1"/>
                </a:solidFill>
                <a:latin typeface="Times New Roman" panose="02020603050405020304" pitchFamily="18" charset="0"/>
                <a:cs typeface="Times New Roman" panose="02020603050405020304" pitchFamily="18" charset="0"/>
              </a:rPr>
              <a:t>Micro Economics</a:t>
            </a:r>
          </a:p>
          <a:p>
            <a:endParaRPr lang="en-IN" dirty="0">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After the completion of the course the student will be able to:</a:t>
            </a:r>
          </a:p>
          <a:p>
            <a:pPr algn="ctr"/>
            <a:endParaRPr lang="en-US" b="1" dirty="0">
              <a:solidFill>
                <a:srgbClr val="C0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261243609"/>
              </p:ext>
            </p:extLst>
          </p:nvPr>
        </p:nvGraphicFramePr>
        <p:xfrm>
          <a:off x="533400" y="2895600"/>
          <a:ext cx="5562600" cy="388620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762000">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1.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tx1"/>
                          </a:solidFill>
                          <a:latin typeface="Times New Roman" pitchFamily="18" charset="0"/>
                          <a:ea typeface="+mn-ea"/>
                          <a:cs typeface="Times New Roman" pitchFamily="18" charset="0"/>
                        </a:rPr>
                        <a:t>Understand an economy along with other social science subjects</a:t>
                      </a:r>
                      <a:r>
                        <a:rPr lang="en-IN" sz="1800" b="0" kern="1200" dirty="0">
                          <a:solidFill>
                            <a:schemeClr val="lt1"/>
                          </a:solidFill>
                          <a:latin typeface="Times New Roman" pitchFamily="18" charset="0"/>
                          <a:ea typeface="+mn-ea"/>
                          <a:cs typeface="Times New Roman" pitchFamily="18" charset="0"/>
                        </a:rPr>
                        <a: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just"/>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a:t>
                      </a:r>
                      <a:r>
                        <a:rPr lang="en-US" sz="1600" b="0" dirty="0">
                          <a:solidFill>
                            <a:schemeClr val="tx1"/>
                          </a:solidFill>
                          <a:latin typeface="Times New Roman" panose="02020603050405020304" pitchFamily="18" charset="0"/>
                          <a:cs typeface="Times New Roman" panose="02020603050405020304"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lang="en-IN" sz="1800" kern="1200" dirty="0">
                          <a:solidFill>
                            <a:schemeClr val="dk1"/>
                          </a:solidFill>
                          <a:latin typeface="Times New Roman" pitchFamily="18" charset="0"/>
                          <a:ea typeface="+mn-ea"/>
                          <a:cs typeface="Times New Roman" pitchFamily="18" charset="0"/>
                        </a:rPr>
                        <a:t>Explain how an economy works keeping in mind various concepts of utility </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97154">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3.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itchFamily="18" charset="0"/>
                          <a:ea typeface="+mn-ea"/>
                          <a:cs typeface="Times New Roman" pitchFamily="18" charset="0"/>
                        </a:rPr>
                        <a:t>Develop and produce.</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49071">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4.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itchFamily="18" charset="0"/>
                          <a:ea typeface="+mn-ea"/>
                          <a:cs typeface="Times New Roman" pitchFamily="18" charset="0"/>
                        </a:rPr>
                        <a:t>Understand the nature of market. Capable to produce better products because of competition, therefore satisfying consumers at large scale.</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9144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CO5.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itchFamily="18" charset="0"/>
                          <a:ea typeface="+mn-ea"/>
                          <a:cs typeface="Times New Roman" pitchFamily="18" charset="0"/>
                        </a:rPr>
                        <a:t>Understand how factor market works, illustrate basic tools in welfare economics and understand the concept of social welfare functions</a:t>
                      </a:r>
                      <a:r>
                        <a:rPr lang="en-IN" sz="1600" kern="1200" dirty="0">
                          <a:solidFill>
                            <a:schemeClr val="dk1"/>
                          </a:solidFill>
                          <a:latin typeface="Times New Roman" pitchFamily="18" charset="0"/>
                          <a:ea typeface="+mn-ea"/>
                          <a:cs typeface="Times New Roman" pitchFamily="18" charset="0"/>
                        </a:rPr>
                        <a:t>.</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IN" b="1" dirty="0">
                <a:solidFill>
                  <a:srgbClr val="C00000"/>
                </a:solidFill>
                <a:latin typeface="Times New Roman" pitchFamily="18" charset="0"/>
                <a:cs typeface="Times New Roman" pitchFamily="18" charset="0"/>
              </a:rPr>
              <a:t>		</a:t>
            </a:r>
            <a:r>
              <a:rPr lang="en-US" sz="3200" b="1" dirty="0">
                <a:solidFill>
                  <a:srgbClr val="C00000"/>
                </a:solidFill>
                <a:latin typeface="Times New Roman" panose="02020603050405020304" pitchFamily="18" charset="0"/>
                <a:cs typeface="Times New Roman" panose="02020603050405020304" pitchFamily="18" charset="0"/>
              </a:rPr>
              <a:t> </a:t>
            </a:r>
            <a:r>
              <a:rPr lang="en-US" sz="2400" b="1" dirty="0">
                <a:solidFill>
                  <a:srgbClr val="C00000"/>
                </a:solidFill>
                <a:latin typeface="Times New Roman" panose="02020603050405020304" pitchFamily="18" charset="0"/>
                <a:cs typeface="Times New Roman" panose="02020603050405020304" pitchFamily="18" charset="0"/>
              </a:rPr>
              <a:t>Course Outcomes</a:t>
            </a:r>
            <a:endParaRPr lang="en-IN" sz="2400" b="1" dirty="0">
              <a:solidFill>
                <a:srgbClr val="C00000"/>
              </a:solidFill>
              <a:latin typeface="Times New Roman" panose="02020603050405020304" pitchFamily="18" charset="0"/>
              <a:cs typeface="Times New Roman" panose="02020603050405020304" pitchFamily="18" charset="0"/>
            </a:endParaRPr>
          </a:p>
          <a:p>
            <a:endParaRPr lang="en-IN" b="1" dirty="0">
              <a:solidFill>
                <a:schemeClr val="tx1"/>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B.A. I  Year</a:t>
            </a:r>
          </a:p>
          <a:p>
            <a:r>
              <a:rPr lang="en-US" dirty="0">
                <a:solidFill>
                  <a:prstClr val="black"/>
                </a:solidFill>
                <a:latin typeface="Times New Roman" panose="02020603050405020304" pitchFamily="18" charset="0"/>
                <a:cs typeface="Times New Roman" panose="02020603050405020304" pitchFamily="18" charset="0"/>
              </a:rPr>
              <a:t>Subject- </a:t>
            </a:r>
            <a:r>
              <a:rPr lang="en-US" b="1" dirty="0">
                <a:solidFill>
                  <a:schemeClr val="tx1"/>
                </a:solidFill>
                <a:latin typeface="Times New Roman" panose="02020603050405020304" pitchFamily="18" charset="0"/>
                <a:cs typeface="Times New Roman" panose="02020603050405020304" pitchFamily="18" charset="0"/>
              </a:rPr>
              <a:t>Economics</a:t>
            </a:r>
            <a:r>
              <a:rPr lang="en-IN" b="1" dirty="0">
                <a:solidFill>
                  <a:schemeClr val="tx1"/>
                </a:solidFill>
                <a:latin typeface="Times New Roman" panose="02020603050405020304" pitchFamily="18" charset="0"/>
                <a:cs typeface="Times New Roman" panose="02020603050405020304" pitchFamily="18" charset="0"/>
              </a:rPr>
              <a:t> </a:t>
            </a:r>
          </a:p>
          <a:p>
            <a:r>
              <a:rPr lang="en-US" dirty="0">
                <a:solidFill>
                  <a:prstClr val="black"/>
                </a:solidFill>
                <a:latin typeface="Times New Roman" panose="02020603050405020304" pitchFamily="18" charset="0"/>
                <a:cs typeface="Times New Roman" panose="02020603050405020304" pitchFamily="18" charset="0"/>
              </a:rPr>
              <a:t>Major / Minor/ Elective- </a:t>
            </a:r>
            <a:r>
              <a:rPr lang="en-IN" b="1" dirty="0">
                <a:solidFill>
                  <a:schemeClr val="tx1"/>
                </a:solidFill>
                <a:latin typeface="Times New Roman" panose="02020603050405020304" pitchFamily="18" charset="0"/>
                <a:cs typeface="Times New Roman" panose="02020603050405020304" pitchFamily="18" charset="0"/>
              </a:rPr>
              <a:t>Indian Economy </a:t>
            </a:r>
            <a:r>
              <a:rPr lang="en-IN" dirty="0">
                <a:solidFill>
                  <a:schemeClr val="tx1"/>
                </a:solidFill>
                <a:latin typeface="Times New Roman" panose="02020603050405020304" pitchFamily="18" charset="0"/>
                <a:cs typeface="Times New Roman" panose="02020603050405020304" pitchFamily="18" charset="0"/>
              </a:rPr>
              <a:t>     </a:t>
            </a:r>
          </a:p>
          <a:p>
            <a:endParaRPr lang="en-IN" dirty="0">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After the completion of the course the student will be able to:</a:t>
            </a:r>
          </a:p>
          <a:p>
            <a:pPr lvl="0"/>
            <a:endParaRPr lang="en-US" dirty="0">
              <a:solidFill>
                <a:prstClr val="black"/>
              </a:solidFill>
              <a:latin typeface="Times New Roman" panose="02020603050405020304" pitchFamily="18" charset="0"/>
              <a:cs typeface="Times New Roman" panose="02020603050405020304"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719228280"/>
              </p:ext>
            </p:extLst>
          </p:nvPr>
        </p:nvGraphicFramePr>
        <p:xfrm>
          <a:off x="685800" y="2971800"/>
          <a:ext cx="5562600" cy="4541457"/>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457200">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1.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tx1"/>
                          </a:solidFill>
                          <a:latin typeface="Times New Roman" pitchFamily="18" charset="0"/>
                          <a:ea typeface="+mn-ea"/>
                          <a:cs typeface="Times New Roman" pitchFamily="18" charset="0"/>
                        </a:rPr>
                        <a:t>Develop analytical skills by highlighting broad overview of the Indian economy.</a:t>
                      </a:r>
                      <a:r>
                        <a:rPr lang="en-IN" sz="1800" b="1" kern="1200" dirty="0">
                          <a:solidFill>
                            <a:schemeClr val="lt1"/>
                          </a:solidFill>
                          <a:latin typeface="Times New Roman" pitchFamily="18" charset="0"/>
                          <a:ea typeface="+mn-ea"/>
                          <a:cs typeface="Times New Roman" pitchFamily="18" charset="0"/>
                        </a:rPr>
                        <a:t>.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just"/>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a:t>
                      </a:r>
                      <a:r>
                        <a:rPr lang="en-US" sz="1600" b="0" dirty="0">
                          <a:solidFill>
                            <a:schemeClr val="tx1"/>
                          </a:solidFill>
                          <a:latin typeface="Times New Roman" panose="02020603050405020304" pitchFamily="18" charset="0"/>
                          <a:cs typeface="Times New Roman" panose="02020603050405020304"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lang="en-IN" sz="1800" kern="1200" dirty="0">
                          <a:solidFill>
                            <a:schemeClr val="dk1"/>
                          </a:solidFill>
                          <a:latin typeface="Times New Roman" pitchFamily="18" charset="0"/>
                          <a:ea typeface="+mn-ea"/>
                          <a:cs typeface="Times New Roman" pitchFamily="18" charset="0"/>
                        </a:rPr>
                        <a:t>Be familiar with the issues related to agriculture and agricultural related activity like Reforms, Finance, Marketing Technology.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97154">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3.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itchFamily="18" charset="0"/>
                          <a:ea typeface="+mn-ea"/>
                          <a:cs typeface="Times New Roman" pitchFamily="18" charset="0"/>
                        </a:rPr>
                        <a:t>Be familiar with the issues related to industry and industrial activities like Reforms, Finance Marketing Technology.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52526">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4.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itchFamily="18" charset="0"/>
                          <a:ea typeface="+mn-ea"/>
                          <a:cs typeface="Times New Roman" pitchFamily="18" charset="0"/>
                        </a:rPr>
                        <a:t>Be familiar with the issues related to Indian foreign trade. Indian economic problems like Poverty,</a:t>
                      </a:r>
                      <a:r>
                        <a:rPr lang="en-IN" sz="1800" kern="1200" baseline="0" dirty="0">
                          <a:solidFill>
                            <a:schemeClr val="dk1"/>
                          </a:solidFill>
                          <a:latin typeface="Times New Roman" pitchFamily="18" charset="0"/>
                          <a:ea typeface="+mn-ea"/>
                          <a:cs typeface="Times New Roman" pitchFamily="18" charset="0"/>
                        </a:rPr>
                        <a:t> </a:t>
                      </a:r>
                      <a:r>
                        <a:rPr lang="en-IN" sz="1800" kern="1200" dirty="0">
                          <a:solidFill>
                            <a:schemeClr val="dk1"/>
                          </a:solidFill>
                          <a:latin typeface="Times New Roman" pitchFamily="18" charset="0"/>
                          <a:ea typeface="+mn-ea"/>
                          <a:cs typeface="Times New Roman" pitchFamily="18" charset="0"/>
                        </a:rPr>
                        <a:t>Unemployment, Regional Inequality.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9144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CO5.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nSpc>
                          <a:spcPct val="107000"/>
                        </a:lnSpc>
                        <a:spcAft>
                          <a:spcPts val="0"/>
                        </a:spcAft>
                      </a:pPr>
                      <a:r>
                        <a:rPr lang="en-IN" sz="1800" kern="1200" dirty="0">
                          <a:solidFill>
                            <a:schemeClr val="dk1"/>
                          </a:solidFill>
                          <a:latin typeface="Times New Roman" pitchFamily="18" charset="0"/>
                          <a:ea typeface="+mn-ea"/>
                          <a:cs typeface="Times New Roman" pitchFamily="18" charset="0"/>
                        </a:rPr>
                        <a:t>Know the economical health of the state (MP) working in the direction of its development by promoting tourism industry and capital farming. Therefore providing. employment to the citizens of the State</a:t>
                      </a:r>
                      <a:endParaRPr lang="en-US" sz="1600" b="0" dirty="0">
                        <a:solidFill>
                          <a:schemeClr val="tx1"/>
                        </a:solidFill>
                        <a:latin typeface="Times New Roman" pitchFamily="18" charset="0"/>
                        <a:ea typeface="Calibri" panose="020F0502020204030204"/>
                        <a:cs typeface="Times New Roman" pitchFamily="18" charset="0"/>
                      </a:endParaRPr>
                    </a:p>
                  </a:txBody>
                  <a:tcPr marL="57150" marR="5715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IN" b="1" dirty="0">
                <a:solidFill>
                  <a:srgbClr val="C00000"/>
                </a:solidFill>
                <a:latin typeface="Times New Roman" pitchFamily="18" charset="0"/>
                <a:cs typeface="Times New Roman" pitchFamily="18" charset="0"/>
              </a:rPr>
              <a:t>		</a:t>
            </a:r>
            <a:r>
              <a:rPr lang="en-US" sz="2400" b="1" dirty="0">
                <a:solidFill>
                  <a:srgbClr val="C00000"/>
                </a:solidFill>
                <a:latin typeface="Times New Roman" panose="02020603050405020304" pitchFamily="18" charset="0"/>
                <a:cs typeface="Times New Roman" panose="02020603050405020304" pitchFamily="18" charset="0"/>
              </a:rPr>
              <a:t>Course Outcomes</a:t>
            </a:r>
            <a:endParaRPr lang="en-IN" sz="2400" b="1" dirty="0">
              <a:solidFill>
                <a:srgbClr val="C00000"/>
              </a:solidFill>
              <a:latin typeface="Times New Roman" panose="02020603050405020304" pitchFamily="18" charset="0"/>
              <a:cs typeface="Times New Roman" panose="02020603050405020304" pitchFamily="18" charset="0"/>
            </a:endParaRPr>
          </a:p>
          <a:p>
            <a:endParaRPr lang="en-IN" b="1" dirty="0">
              <a:solidFill>
                <a:schemeClr val="tx1"/>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B.A. II  Year</a:t>
            </a:r>
          </a:p>
          <a:p>
            <a:r>
              <a:rPr lang="en-US" dirty="0">
                <a:solidFill>
                  <a:prstClr val="black"/>
                </a:solidFill>
                <a:latin typeface="Times New Roman" panose="02020603050405020304" pitchFamily="18" charset="0"/>
                <a:cs typeface="Times New Roman" panose="02020603050405020304" pitchFamily="18" charset="0"/>
              </a:rPr>
              <a:t>Subject- </a:t>
            </a:r>
            <a:r>
              <a:rPr lang="en-US" b="1" dirty="0">
                <a:solidFill>
                  <a:schemeClr val="tx1"/>
                </a:solidFill>
                <a:latin typeface="Times New Roman" panose="02020603050405020304" pitchFamily="18" charset="0"/>
                <a:cs typeface="Times New Roman" panose="02020603050405020304" pitchFamily="18" charset="0"/>
              </a:rPr>
              <a:t>Economics</a:t>
            </a:r>
            <a:r>
              <a:rPr lang="en-IN" b="1" dirty="0">
                <a:solidFill>
                  <a:schemeClr val="tx1"/>
                </a:solidFill>
                <a:latin typeface="Times New Roman" panose="02020603050405020304" pitchFamily="18" charset="0"/>
                <a:cs typeface="Times New Roman" panose="02020603050405020304" pitchFamily="18" charset="0"/>
              </a:rPr>
              <a:t> </a:t>
            </a:r>
          </a:p>
          <a:p>
            <a:r>
              <a:rPr lang="en-IN" dirty="0">
                <a:solidFill>
                  <a:schemeClr val="tx1"/>
                </a:solidFill>
                <a:latin typeface="Times New Roman" panose="02020603050405020304" pitchFamily="18" charset="0"/>
                <a:cs typeface="Times New Roman" panose="02020603050405020304" pitchFamily="18" charset="0"/>
              </a:rPr>
              <a:t>Major- </a:t>
            </a:r>
            <a:r>
              <a:rPr lang="en-IN" b="1" dirty="0">
                <a:solidFill>
                  <a:schemeClr val="tx1"/>
                </a:solidFill>
              </a:rPr>
              <a:t>Macro Economics</a:t>
            </a:r>
            <a:endParaRPr lang="en-IN" b="1" dirty="0">
              <a:solidFill>
                <a:schemeClr val="tx1"/>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After the completion of the course the student will be able to:</a:t>
            </a:r>
          </a:p>
          <a:p>
            <a:r>
              <a:rPr lang="en-IN" sz="2400" dirty="0">
                <a:solidFill>
                  <a:schemeClr val="tx1"/>
                </a:solidFill>
                <a:latin typeface="Times New Roman" panose="02020603050405020304" pitchFamily="18" charset="0"/>
                <a:cs typeface="Times New Roman" panose="02020603050405020304" pitchFamily="18" charset="0"/>
              </a:rPr>
              <a:t>       </a:t>
            </a:r>
            <a:endParaRPr lang="en-US" sz="2400" dirty="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4082271739"/>
              </p:ext>
            </p:extLst>
          </p:nvPr>
        </p:nvGraphicFramePr>
        <p:xfrm>
          <a:off x="609600" y="2895600"/>
          <a:ext cx="5562600" cy="356616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533400">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1.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tx1"/>
                          </a:solidFill>
                          <a:latin typeface="Times New Roman" panose="02020603050405020304" pitchFamily="18" charset="0"/>
                          <a:ea typeface="+mn-ea"/>
                          <a:cs typeface="Times New Roman" panose="02020603050405020304" pitchFamily="18" charset="0"/>
                        </a:rPr>
                        <a:t>Understand Ancient as well as Modern Approach of  Income, Debt and Charity. </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334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just"/>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a:t>
                      </a:r>
                      <a:r>
                        <a:rPr lang="en-US" sz="1600" b="0" dirty="0">
                          <a:solidFill>
                            <a:schemeClr val="tx1"/>
                          </a:solidFill>
                          <a:latin typeface="Times New Roman" panose="02020603050405020304" pitchFamily="18" charset="0"/>
                          <a:cs typeface="Times New Roman" panose="02020603050405020304"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Learn the problem of unemployment, Psychological Law of consumption therefore making  them more sensitive</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72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3.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Learning the concept of investment and monetary and fiscal affairs therefore inculcating the skills of entrepreneurship.</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7620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4.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Understand the concept of price fluctuations</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a:t>
                      </a:r>
                      <a:r>
                        <a:rPr lang="en-IN" sz="1800" kern="1200" dirty="0">
                          <a:solidFill>
                            <a:schemeClr val="dk1"/>
                          </a:solidFill>
                          <a:latin typeface="Times New Roman" panose="02020603050405020304" pitchFamily="18" charset="0"/>
                          <a:ea typeface="+mn-ea"/>
                          <a:cs typeface="Times New Roman" panose="02020603050405020304" pitchFamily="18" charset="0"/>
                        </a:rPr>
                        <a:t>this will help to work more</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w</a:t>
                      </a:r>
                      <a:r>
                        <a:rPr lang="en-IN" sz="1800" kern="1200" dirty="0">
                          <a:solidFill>
                            <a:schemeClr val="dk1"/>
                          </a:solidFill>
                          <a:latin typeface="Times New Roman" panose="02020603050405020304" pitchFamily="18" charset="0"/>
                          <a:ea typeface="+mn-ea"/>
                          <a:cs typeface="Times New Roman" panose="02020603050405020304" pitchFamily="18" charset="0"/>
                        </a:rPr>
                        <a:t>isely: price wise as well as consumption wise.</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572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CO5.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Learn various economic models for better understanding of economy. </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IN" b="1" dirty="0">
                <a:solidFill>
                  <a:srgbClr val="C00000"/>
                </a:solidFill>
                <a:latin typeface="Times New Roman" pitchFamily="18" charset="0"/>
                <a:cs typeface="Times New Roman" pitchFamily="18" charset="0"/>
              </a:rPr>
              <a:t>		</a:t>
            </a:r>
            <a:r>
              <a:rPr lang="en-US" sz="2400" b="1" dirty="0">
                <a:solidFill>
                  <a:srgbClr val="C00000"/>
                </a:solidFill>
                <a:latin typeface="Times New Roman" panose="02020603050405020304" pitchFamily="18" charset="0"/>
                <a:cs typeface="Times New Roman" panose="02020603050405020304" pitchFamily="18" charset="0"/>
              </a:rPr>
              <a:t>Course Outcomes</a:t>
            </a:r>
            <a:endParaRPr lang="en-US" sz="2400" dirty="0">
              <a:solidFill>
                <a:srgbClr val="C00000"/>
              </a:solidFill>
              <a:latin typeface="Times New Roman" panose="02020603050405020304" pitchFamily="18" charset="0"/>
              <a:cs typeface="Times New Roman" panose="02020603050405020304" pitchFamily="18" charset="0"/>
            </a:endParaRPr>
          </a:p>
          <a:p>
            <a:endParaRPr lang="en-IN" sz="2400" b="1" dirty="0">
              <a:solidFill>
                <a:srgbClr val="C00000"/>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B.A. I </a:t>
            </a:r>
            <a:r>
              <a:rPr lang="en-US" dirty="0" err="1">
                <a:solidFill>
                  <a:prstClr val="black"/>
                </a:solidFill>
                <a:latin typeface="Times New Roman" panose="02020603050405020304" pitchFamily="18" charset="0"/>
                <a:cs typeface="Times New Roman" panose="02020603050405020304" pitchFamily="18" charset="0"/>
              </a:rPr>
              <a:t>I</a:t>
            </a:r>
            <a:r>
              <a:rPr lang="en-US" dirty="0">
                <a:solidFill>
                  <a:prstClr val="black"/>
                </a:solidFill>
                <a:latin typeface="Times New Roman" panose="02020603050405020304" pitchFamily="18" charset="0"/>
                <a:cs typeface="Times New Roman" panose="02020603050405020304" pitchFamily="18" charset="0"/>
              </a:rPr>
              <a:t>  year </a:t>
            </a:r>
          </a:p>
          <a:p>
            <a:r>
              <a:rPr lang="en-US" dirty="0">
                <a:solidFill>
                  <a:prstClr val="black"/>
                </a:solidFill>
                <a:latin typeface="Times New Roman" panose="02020603050405020304" pitchFamily="18" charset="0"/>
                <a:cs typeface="Times New Roman" panose="02020603050405020304" pitchFamily="18" charset="0"/>
              </a:rPr>
              <a:t>Subject- </a:t>
            </a:r>
            <a:r>
              <a:rPr lang="en-US" b="1" dirty="0">
                <a:solidFill>
                  <a:schemeClr val="tx1"/>
                </a:solidFill>
                <a:latin typeface="Times New Roman" panose="02020603050405020304" pitchFamily="18" charset="0"/>
                <a:cs typeface="Times New Roman" panose="02020603050405020304" pitchFamily="18" charset="0"/>
              </a:rPr>
              <a:t>Economics</a:t>
            </a:r>
            <a:r>
              <a:rPr lang="en-IN" b="1" dirty="0">
                <a:solidFill>
                  <a:schemeClr val="tx1"/>
                </a:solidFill>
                <a:latin typeface="Times New Roman" panose="02020603050405020304" pitchFamily="18" charset="0"/>
                <a:cs typeface="Times New Roman" panose="02020603050405020304" pitchFamily="18" charset="0"/>
              </a:rPr>
              <a:t> </a:t>
            </a:r>
          </a:p>
          <a:p>
            <a:r>
              <a:rPr lang="en-US" dirty="0">
                <a:solidFill>
                  <a:prstClr val="black"/>
                </a:solidFill>
                <a:latin typeface="Times New Roman" panose="02020603050405020304" pitchFamily="18" charset="0"/>
                <a:cs typeface="Times New Roman" panose="02020603050405020304" pitchFamily="18" charset="0"/>
              </a:rPr>
              <a:t>Major / Minor/ Elective</a:t>
            </a:r>
            <a:r>
              <a:rPr lang="en-IN" dirty="0">
                <a:solidFill>
                  <a:schemeClr val="tx1"/>
                </a:solidFill>
                <a:latin typeface="Times New Roman" panose="02020603050405020304" pitchFamily="18" charset="0"/>
                <a:cs typeface="Times New Roman" panose="02020603050405020304" pitchFamily="18" charset="0"/>
              </a:rPr>
              <a:t>- </a:t>
            </a:r>
            <a:r>
              <a:rPr lang="en-IN" dirty="0"/>
              <a:t> </a:t>
            </a:r>
            <a:r>
              <a:rPr lang="en-IN" b="1" dirty="0">
                <a:solidFill>
                  <a:schemeClr val="tx1"/>
                </a:solidFill>
              </a:rPr>
              <a:t>Money, banking and public finance</a:t>
            </a:r>
            <a:endParaRPr lang="en-US" b="1" dirty="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After the completion of the course the student will be able to:</a:t>
            </a:r>
            <a:r>
              <a:rPr lang="en-IN" sz="1400" dirty="0">
                <a:solidFill>
                  <a:schemeClr val="tx1"/>
                </a:solidFill>
                <a:latin typeface="Times New Roman" pitchFamily="18" charset="0"/>
                <a:cs typeface="Times New Roman" pitchFamily="18" charset="0"/>
              </a:rPr>
              <a:t>       </a:t>
            </a:r>
            <a:endParaRPr lang="en-US" sz="1400"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r>
              <a:rPr lang="en-IN" b="1"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b="1" dirty="0">
                <a:solidFill>
                  <a:schemeClr val="tx1"/>
                </a:solidFill>
                <a:latin typeface="Times New Roman" pitchFamily="18" charset="0"/>
                <a:cs typeface="Times New Roman" pitchFamily="18" charset="0"/>
              </a:rPr>
              <a:t>                                  </a:t>
            </a:r>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401431469"/>
              </p:ext>
            </p:extLst>
          </p:nvPr>
        </p:nvGraphicFramePr>
        <p:xfrm>
          <a:off x="685800" y="3124200"/>
          <a:ext cx="5562600" cy="3681095"/>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457200">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1.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tx1"/>
                          </a:solidFill>
                          <a:latin typeface="Times New Roman" panose="02020603050405020304" pitchFamily="18" charset="0"/>
                          <a:ea typeface="+mn-ea"/>
                          <a:cs typeface="Times New Roman" panose="02020603050405020304" pitchFamily="18" charset="0"/>
                        </a:rPr>
                        <a:t>Understand</a:t>
                      </a:r>
                      <a:r>
                        <a:rPr lang="en-IN" sz="1800" b="0" kern="1200" baseline="0" dirty="0">
                          <a:solidFill>
                            <a:schemeClr val="tx1"/>
                          </a:solidFill>
                          <a:latin typeface="Times New Roman" panose="02020603050405020304" pitchFamily="18" charset="0"/>
                          <a:ea typeface="+mn-ea"/>
                          <a:cs typeface="Times New Roman" panose="02020603050405020304" pitchFamily="18" charset="0"/>
                        </a:rPr>
                        <a:t> r</a:t>
                      </a:r>
                      <a:r>
                        <a:rPr lang="en-IN" sz="1800" b="0" kern="1200" dirty="0">
                          <a:solidFill>
                            <a:schemeClr val="tx1"/>
                          </a:solidFill>
                          <a:latin typeface="Times New Roman" panose="02020603050405020304" pitchFamily="18" charset="0"/>
                          <a:ea typeface="+mn-ea"/>
                          <a:cs typeface="Times New Roman" panose="02020603050405020304" pitchFamily="18" charset="0"/>
                        </a:rPr>
                        <a:t>ole and value of money. Constitute of Money. </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just"/>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a:t>
                      </a:r>
                      <a:r>
                        <a:rPr lang="en-US" sz="1600" b="0" dirty="0">
                          <a:solidFill>
                            <a:schemeClr val="tx1"/>
                          </a:solidFill>
                          <a:latin typeface="Times New Roman" panose="02020603050405020304" pitchFamily="18" charset="0"/>
                          <a:cs typeface="Times New Roman" panose="02020603050405020304"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lang="en-IN" sz="1800" b="0" kern="1200" dirty="0">
                          <a:solidFill>
                            <a:schemeClr val="tx1"/>
                          </a:solidFill>
                          <a:latin typeface="Times New Roman" panose="02020603050405020304" pitchFamily="18" charset="0"/>
                          <a:ea typeface="+mn-ea"/>
                          <a:cs typeface="Times New Roman" panose="02020603050405020304" pitchFamily="18" charset="0"/>
                        </a:rPr>
                        <a:t>Understand </a:t>
                      </a:r>
                      <a:r>
                        <a:rPr lang="en-IN" sz="1800" b="0" kern="1200" dirty="0">
                          <a:solidFill>
                            <a:schemeClr val="dk1"/>
                          </a:solidFill>
                          <a:latin typeface="Times New Roman" panose="02020603050405020304" pitchFamily="18" charset="0"/>
                          <a:ea typeface="+mn-ea"/>
                          <a:cs typeface="Times New Roman" panose="02020603050405020304" pitchFamily="18" charset="0"/>
                        </a:rPr>
                        <a:t>w</a:t>
                      </a:r>
                      <a:r>
                        <a:rPr lang="en-IN" sz="1800" kern="1200" dirty="0">
                          <a:solidFill>
                            <a:schemeClr val="dk1"/>
                          </a:solidFill>
                          <a:latin typeface="Times New Roman" panose="02020603050405020304" pitchFamily="18" charset="0"/>
                          <a:ea typeface="+mn-ea"/>
                          <a:cs typeface="Times New Roman" panose="02020603050405020304" pitchFamily="18" charset="0"/>
                        </a:rPr>
                        <a:t>orking of banks. How they create and control Credit?</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97154">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3.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tx1"/>
                          </a:solidFill>
                          <a:latin typeface="Times New Roman" panose="02020603050405020304" pitchFamily="18" charset="0"/>
                          <a:ea typeface="+mn-ea"/>
                          <a:cs typeface="Times New Roman" panose="02020603050405020304" pitchFamily="18" charset="0"/>
                        </a:rPr>
                        <a:t>Understand </a:t>
                      </a:r>
                      <a:r>
                        <a:rPr lang="en-IN" sz="1800" b="0" kern="1200" dirty="0">
                          <a:solidFill>
                            <a:schemeClr val="dk1"/>
                          </a:solidFill>
                          <a:latin typeface="Times New Roman" panose="02020603050405020304" pitchFamily="18" charset="0"/>
                          <a:ea typeface="+mn-ea"/>
                          <a:cs typeface="Times New Roman" panose="02020603050405020304" pitchFamily="18" charset="0"/>
                        </a:rPr>
                        <a:t>c</a:t>
                      </a:r>
                      <a:r>
                        <a:rPr lang="en-IN" sz="1800" kern="1200" dirty="0">
                          <a:solidFill>
                            <a:schemeClr val="dk1"/>
                          </a:solidFill>
                          <a:latin typeface="Times New Roman" panose="02020603050405020304" pitchFamily="18" charset="0"/>
                          <a:ea typeface="+mn-ea"/>
                          <a:cs typeface="Times New Roman" panose="02020603050405020304" pitchFamily="18" charset="0"/>
                        </a:rPr>
                        <a:t>oncept of public finance and public expenditure and their role in developing economy. </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00126">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4.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tx1"/>
                          </a:solidFill>
                          <a:latin typeface="Times New Roman" panose="02020603050405020304" pitchFamily="18" charset="0"/>
                          <a:ea typeface="+mn-ea"/>
                          <a:cs typeface="Times New Roman" panose="02020603050405020304" pitchFamily="18" charset="0"/>
                        </a:rPr>
                        <a:t>Understand </a:t>
                      </a:r>
                      <a:r>
                        <a:rPr lang="en-IN" sz="1800" b="0" kern="1200" dirty="0">
                          <a:solidFill>
                            <a:schemeClr val="dk1"/>
                          </a:solidFill>
                          <a:latin typeface="Times New Roman" panose="02020603050405020304" pitchFamily="18" charset="0"/>
                          <a:ea typeface="+mn-ea"/>
                          <a:cs typeface="Times New Roman" panose="02020603050405020304" pitchFamily="18" charset="0"/>
                        </a:rPr>
                        <a:t>c</a:t>
                      </a:r>
                      <a:r>
                        <a:rPr lang="en-IN" sz="1800" kern="1200" dirty="0">
                          <a:solidFill>
                            <a:schemeClr val="dk1"/>
                          </a:solidFill>
                          <a:latin typeface="Times New Roman" panose="02020603050405020304" pitchFamily="18" charset="0"/>
                          <a:ea typeface="+mn-ea"/>
                          <a:cs typeface="Times New Roman" panose="02020603050405020304" pitchFamily="18" charset="0"/>
                        </a:rPr>
                        <a:t>oncept of tax, GST and Indian tax structure therefore widening the knowledge about public revenue.</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572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CO5.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tx1"/>
                          </a:solidFill>
                          <a:latin typeface="Times New Roman" panose="02020603050405020304" pitchFamily="18" charset="0"/>
                          <a:ea typeface="+mn-ea"/>
                          <a:cs typeface="Times New Roman" panose="02020603050405020304" pitchFamily="18" charset="0"/>
                        </a:rPr>
                        <a:t>Understand</a:t>
                      </a:r>
                      <a:r>
                        <a:rPr lang="en-IN" sz="1800" kern="1200" dirty="0">
                          <a:solidFill>
                            <a:schemeClr val="dk1"/>
                          </a:solidFill>
                          <a:latin typeface="Times New Roman" panose="02020603050405020304" pitchFamily="18" charset="0"/>
                          <a:ea typeface="+mn-ea"/>
                          <a:cs typeface="Times New Roman" panose="02020603050405020304" pitchFamily="18" charset="0"/>
                        </a:rPr>
                        <a:t> finance</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and</a:t>
                      </a:r>
                      <a:r>
                        <a:rPr lang="en-IN" sz="1800" kern="1200" dirty="0">
                          <a:solidFill>
                            <a:schemeClr val="dk1"/>
                          </a:solidFill>
                          <a:latin typeface="Times New Roman" panose="02020603050405020304" pitchFamily="18" charset="0"/>
                          <a:ea typeface="+mn-ea"/>
                          <a:cs typeface="Times New Roman" panose="02020603050405020304" pitchFamily="18" charset="0"/>
                        </a:rPr>
                        <a:t> administration. How they help in the economic and Overall growth of a country?</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IN" b="1" dirty="0">
                <a:solidFill>
                  <a:srgbClr val="C00000"/>
                </a:solidFill>
                <a:latin typeface="Times New Roman" pitchFamily="18" charset="0"/>
                <a:cs typeface="Times New Roman" pitchFamily="18" charset="0"/>
              </a:rPr>
              <a:t>		</a:t>
            </a:r>
            <a:r>
              <a:rPr lang="en-US" sz="2400" b="1" dirty="0">
                <a:solidFill>
                  <a:srgbClr val="C00000"/>
                </a:solidFill>
                <a:latin typeface="Times New Roman" panose="02020603050405020304" pitchFamily="18" charset="0"/>
                <a:cs typeface="Times New Roman" panose="02020603050405020304" pitchFamily="18" charset="0"/>
              </a:rPr>
              <a:t>Course Outcomes</a:t>
            </a:r>
            <a:endParaRPr lang="en-US" sz="2400" dirty="0">
              <a:solidFill>
                <a:srgbClr val="C00000"/>
              </a:solidFill>
              <a:latin typeface="Times New Roman" panose="02020603050405020304" pitchFamily="18" charset="0"/>
              <a:cs typeface="Times New Roman" panose="02020603050405020304" pitchFamily="18" charset="0"/>
            </a:endParaRPr>
          </a:p>
          <a:p>
            <a:endParaRPr lang="en-IN" sz="2400" b="1" dirty="0">
              <a:solidFill>
                <a:srgbClr val="C00000"/>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B.A. III  year </a:t>
            </a:r>
          </a:p>
          <a:p>
            <a:r>
              <a:rPr lang="en-US" dirty="0">
                <a:solidFill>
                  <a:prstClr val="black"/>
                </a:solidFill>
                <a:latin typeface="Times New Roman" panose="02020603050405020304" pitchFamily="18" charset="0"/>
                <a:cs typeface="Times New Roman" panose="02020603050405020304" pitchFamily="18" charset="0"/>
              </a:rPr>
              <a:t>Subject- </a:t>
            </a:r>
            <a:r>
              <a:rPr lang="en-US" b="1" dirty="0">
                <a:solidFill>
                  <a:schemeClr val="tx1"/>
                </a:solidFill>
                <a:latin typeface="Times New Roman" panose="02020603050405020304" pitchFamily="18" charset="0"/>
                <a:cs typeface="Times New Roman" panose="02020603050405020304" pitchFamily="18" charset="0"/>
              </a:rPr>
              <a:t>Economics</a:t>
            </a:r>
            <a:r>
              <a:rPr lang="en-IN" b="1" dirty="0">
                <a:solidFill>
                  <a:schemeClr val="tx1"/>
                </a:solidFill>
                <a:latin typeface="Times New Roman" panose="02020603050405020304" pitchFamily="18" charset="0"/>
                <a:cs typeface="Times New Roman" panose="02020603050405020304" pitchFamily="18" charset="0"/>
              </a:rPr>
              <a:t> </a:t>
            </a:r>
          </a:p>
          <a:p>
            <a:r>
              <a:rPr lang="en-IN" dirty="0">
                <a:solidFill>
                  <a:schemeClr val="tx1"/>
                </a:solidFill>
                <a:latin typeface="Times New Roman" panose="02020603050405020304" pitchFamily="18" charset="0"/>
                <a:cs typeface="Times New Roman" panose="02020603050405020304" pitchFamily="18" charset="0"/>
              </a:rPr>
              <a:t>Major-</a:t>
            </a:r>
            <a:r>
              <a:rPr lang="en-IN" dirty="0">
                <a:latin typeface="Times New Roman" panose="02020603050405020304" pitchFamily="18" charset="0"/>
                <a:cs typeface="Times New Roman" panose="02020603050405020304" pitchFamily="18" charset="0"/>
              </a:rPr>
              <a:t> </a:t>
            </a:r>
            <a:r>
              <a:rPr lang="en-IN" b="1" dirty="0">
                <a:solidFill>
                  <a:schemeClr val="tx1"/>
                </a:solidFill>
                <a:latin typeface="Times New Roman" panose="02020603050405020304" pitchFamily="18" charset="0"/>
                <a:cs typeface="Times New Roman" panose="02020603050405020304" pitchFamily="18" charset="0"/>
              </a:rPr>
              <a:t>Development and Environmental Economics </a:t>
            </a:r>
          </a:p>
          <a:p>
            <a:r>
              <a:rPr lang="en-IN">
                <a:solidFill>
                  <a:schemeClr val="tx1"/>
                </a:solidFill>
                <a:latin typeface="Times New Roman" panose="02020603050405020304" pitchFamily="18" charset="0"/>
                <a:cs typeface="Times New Roman" panose="02020603050405020304" pitchFamily="18" charset="0"/>
              </a:rPr>
              <a:t> </a:t>
            </a:r>
            <a:endParaRPr lang="en-IN" dirty="0">
              <a:solidFill>
                <a:schemeClr val="tx1"/>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After the completion of the course the student will be able to:</a:t>
            </a:r>
          </a:p>
          <a:p>
            <a:r>
              <a:rPr lang="en-IN" sz="1400"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2286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673322488"/>
              </p:ext>
            </p:extLst>
          </p:nvPr>
        </p:nvGraphicFramePr>
        <p:xfrm>
          <a:off x="609600" y="2971800"/>
          <a:ext cx="5562600" cy="493776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609600">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1.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dk1"/>
                          </a:solidFill>
                          <a:latin typeface="Times New Roman" panose="02020603050405020304" pitchFamily="18" charset="0"/>
                          <a:ea typeface="+mn-ea"/>
                          <a:cs typeface="Times New Roman" panose="02020603050405020304" pitchFamily="18" charset="0"/>
                        </a:rPr>
                        <a:t>Understand the concept of economic growth and development</a:t>
                      </a:r>
                      <a:r>
                        <a:rPr lang="en-IN" sz="1800" b="0" kern="1200" baseline="0" dirty="0">
                          <a:solidFill>
                            <a:schemeClr val="dk1"/>
                          </a:solidFill>
                          <a:latin typeface="Times New Roman" panose="02020603050405020304" pitchFamily="18" charset="0"/>
                          <a:ea typeface="+mn-ea"/>
                          <a:cs typeface="Times New Roman" panose="02020603050405020304" pitchFamily="18" charset="0"/>
                        </a:rPr>
                        <a:t>. D</a:t>
                      </a:r>
                      <a:r>
                        <a:rPr lang="en-IN" sz="1800" b="0" kern="1200" dirty="0">
                          <a:solidFill>
                            <a:schemeClr val="dk1"/>
                          </a:solidFill>
                          <a:latin typeface="Times New Roman" panose="02020603050405020304" pitchFamily="18" charset="0"/>
                          <a:ea typeface="+mn-ea"/>
                          <a:cs typeface="Times New Roman" panose="02020603050405020304" pitchFamily="18" charset="0"/>
                        </a:rPr>
                        <a:t>ifference between the two. Understand factors responsible for economic development and growth. </a:t>
                      </a:r>
                      <a:endParaRPr lang="en-US" sz="1800" b="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just"/>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a:t>
                      </a:r>
                      <a:r>
                        <a:rPr lang="en-US" sz="1600" b="0" dirty="0">
                          <a:solidFill>
                            <a:schemeClr val="tx1"/>
                          </a:solidFill>
                          <a:latin typeface="Times New Roman" panose="02020603050405020304" pitchFamily="18" charset="0"/>
                          <a:cs typeface="Times New Roman" panose="02020603050405020304"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Understand the concept of economic development through various economic models and also understand the concept of human resource development.</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97154">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3.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Understand the concept of balanced and unbalanced growth through various economic models therefore working towards the growth of less developed</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a</a:t>
                      </a:r>
                      <a:r>
                        <a:rPr lang="en-IN" sz="1800" kern="1200" dirty="0">
                          <a:solidFill>
                            <a:schemeClr val="dk1"/>
                          </a:solidFill>
                          <a:latin typeface="Times New Roman" panose="02020603050405020304" pitchFamily="18" charset="0"/>
                          <a:ea typeface="+mn-ea"/>
                          <a:cs typeface="Times New Roman" panose="02020603050405020304" pitchFamily="18" charset="0"/>
                        </a:rPr>
                        <a:t>reas. </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4.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Know about gender equality, its importance, Women empowerment and choice of techniques in the development process.</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858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CO5.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Know about environmental economics, its concept, components. What are its economic linkages?  What is Green Index?</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lvl="0" algn="ctr"/>
            <a:r>
              <a:rPr lang="en-US" sz="2400" b="1" dirty="0">
                <a:solidFill>
                  <a:srgbClr val="C00000"/>
                </a:solidFill>
                <a:latin typeface="Times New Roman" panose="02020603050405020304" pitchFamily="18" charset="0"/>
                <a:cs typeface="Times New Roman" panose="02020603050405020304" pitchFamily="18" charset="0"/>
              </a:rPr>
              <a:t>Course Outcomes</a:t>
            </a:r>
            <a:endParaRPr lang="en-IN" sz="2400" b="1" dirty="0">
              <a:solidFill>
                <a:srgbClr val="C00000"/>
              </a:solidFill>
              <a:latin typeface="Times New Roman" panose="02020603050405020304" pitchFamily="18" charset="0"/>
              <a:cs typeface="Times New Roman" panose="02020603050405020304" pitchFamily="18" charset="0"/>
            </a:endParaRPr>
          </a:p>
          <a:p>
            <a:endParaRPr lang="en-IN" b="1" dirty="0">
              <a:solidFill>
                <a:schemeClr val="tx1"/>
              </a:solidFill>
              <a:latin typeface="Times New Roman" panose="02020603050405020304" pitchFamily="18" charset="0"/>
              <a:cs typeface="Times New Roman" panose="02020603050405020304" pitchFamily="18" charset="0"/>
            </a:endParaRPr>
          </a:p>
          <a:p>
            <a:pPr lvl="0"/>
            <a:r>
              <a:rPr lang="en-IN" b="1" dirty="0">
                <a:solidFill>
                  <a:schemeClr val="tx1"/>
                </a:solidFill>
                <a:latin typeface="Times New Roman" panose="02020603050405020304" pitchFamily="18" charset="0"/>
                <a:cs typeface="Times New Roman" panose="02020603050405020304" pitchFamily="18" charset="0"/>
              </a:rPr>
              <a:t> </a:t>
            </a:r>
            <a:r>
              <a:rPr lang="en-US" dirty="0">
                <a:solidFill>
                  <a:prstClr val="black"/>
                </a:solidFill>
                <a:latin typeface="Times New Roman" panose="02020603050405020304" pitchFamily="18" charset="0"/>
                <a:cs typeface="Times New Roman" panose="02020603050405020304" pitchFamily="18" charset="0"/>
              </a:rPr>
              <a:t>B.A. III year </a:t>
            </a:r>
          </a:p>
          <a:p>
            <a:r>
              <a:rPr lang="en-US" dirty="0">
                <a:solidFill>
                  <a:prstClr val="black"/>
                </a:solidFill>
                <a:latin typeface="Times New Roman" panose="02020603050405020304" pitchFamily="18" charset="0"/>
                <a:cs typeface="Times New Roman" panose="02020603050405020304" pitchFamily="18" charset="0"/>
              </a:rPr>
              <a:t>Subject- </a:t>
            </a:r>
            <a:r>
              <a:rPr lang="en-US" b="1" dirty="0">
                <a:solidFill>
                  <a:schemeClr val="tx1"/>
                </a:solidFill>
                <a:latin typeface="Times New Roman" panose="02020603050405020304" pitchFamily="18" charset="0"/>
                <a:cs typeface="Times New Roman" panose="02020603050405020304" pitchFamily="18" charset="0"/>
              </a:rPr>
              <a:t>Economics</a:t>
            </a:r>
            <a:r>
              <a:rPr lang="en-IN" b="1" dirty="0">
                <a:solidFill>
                  <a:schemeClr val="tx1"/>
                </a:solidFill>
                <a:latin typeface="Times New Roman" panose="02020603050405020304" pitchFamily="18" charset="0"/>
                <a:cs typeface="Times New Roman" panose="02020603050405020304" pitchFamily="18" charset="0"/>
              </a:rPr>
              <a:t> </a:t>
            </a:r>
          </a:p>
          <a:p>
            <a:r>
              <a:rPr lang="en-US" dirty="0">
                <a:solidFill>
                  <a:prstClr val="black"/>
                </a:solidFill>
                <a:latin typeface="Times New Roman" panose="02020603050405020304" pitchFamily="18" charset="0"/>
                <a:cs typeface="Times New Roman" panose="02020603050405020304" pitchFamily="18" charset="0"/>
              </a:rPr>
              <a:t>Major-II </a:t>
            </a:r>
            <a:r>
              <a:rPr lang="en-IN" dirty="0">
                <a:solidFill>
                  <a:schemeClr val="tx1"/>
                </a:solidFill>
                <a:latin typeface="Times New Roman" panose="02020603050405020304" pitchFamily="18" charset="0"/>
                <a:cs typeface="Times New Roman" panose="02020603050405020304" pitchFamily="18" charset="0"/>
              </a:rPr>
              <a:t>- </a:t>
            </a:r>
            <a:r>
              <a:rPr lang="en-IN" dirty="0"/>
              <a:t> </a:t>
            </a:r>
            <a:r>
              <a:rPr lang="en-IN" b="1" dirty="0">
                <a:solidFill>
                  <a:schemeClr val="tx1"/>
                </a:solidFill>
              </a:rPr>
              <a:t>Statistics</a:t>
            </a:r>
            <a:endParaRPr lang="en-IN" b="1" dirty="0">
              <a:solidFill>
                <a:schemeClr val="tx1"/>
              </a:solidFill>
              <a:latin typeface="Times New Roman" panose="02020603050405020304" pitchFamily="18" charset="0"/>
              <a:cs typeface="Times New Roman" panose="02020603050405020304" pitchFamily="18" charset="0"/>
            </a:endParaRPr>
          </a:p>
          <a:p>
            <a:endParaRPr lang="en-IN" dirty="0">
              <a:solidFill>
                <a:schemeClr val="tx1"/>
              </a:solidFill>
              <a:latin typeface="Times New Roman" panose="02020603050405020304" pitchFamily="18" charset="0"/>
              <a:cs typeface="Times New Roman" panose="02020603050405020304" pitchFamily="18" charset="0"/>
            </a:endParaRPr>
          </a:p>
          <a:p>
            <a:pPr lvl="0"/>
            <a:r>
              <a:rPr lang="en-US" dirty="0">
                <a:solidFill>
                  <a:prstClr val="black"/>
                </a:solidFill>
                <a:latin typeface="Times New Roman" panose="02020603050405020304" pitchFamily="18" charset="0"/>
                <a:cs typeface="Times New Roman" panose="02020603050405020304" pitchFamily="18" charset="0"/>
              </a:rPr>
              <a:t>After the completion of the course the student will be able to:</a:t>
            </a: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609600" y="3048000"/>
          <a:ext cx="5562600" cy="3222625"/>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762000">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1.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b="0" kern="1200" dirty="0">
                          <a:solidFill>
                            <a:schemeClr val="tx1"/>
                          </a:solidFill>
                          <a:latin typeface="Times New Roman" panose="02020603050405020304" pitchFamily="18" charset="0"/>
                          <a:ea typeface="+mn-ea"/>
                          <a:cs typeface="Times New Roman" panose="02020603050405020304" pitchFamily="18" charset="0"/>
                        </a:rPr>
                        <a:t>Understand the importance, concept</a:t>
                      </a:r>
                      <a:r>
                        <a:rPr lang="en-IN" sz="1800" b="0" kern="1200" baseline="0" dirty="0">
                          <a:solidFill>
                            <a:schemeClr val="tx1"/>
                          </a:solidFill>
                          <a:latin typeface="Times New Roman" panose="02020603050405020304" pitchFamily="18" charset="0"/>
                          <a:ea typeface="+mn-ea"/>
                          <a:cs typeface="Times New Roman" panose="02020603050405020304" pitchFamily="18" charset="0"/>
                        </a:rPr>
                        <a:t> and</a:t>
                      </a:r>
                      <a:r>
                        <a:rPr lang="en-IN" sz="1800" b="0" kern="1200" dirty="0">
                          <a:solidFill>
                            <a:schemeClr val="tx1"/>
                          </a:solidFill>
                          <a:latin typeface="Times New Roman" panose="02020603050405020304" pitchFamily="18" charset="0"/>
                          <a:ea typeface="+mn-ea"/>
                          <a:cs typeface="Times New Roman" panose="02020603050405020304" pitchFamily="18" charset="0"/>
                        </a:rPr>
                        <a:t> scope</a:t>
                      </a:r>
                      <a:r>
                        <a:rPr lang="en-IN" sz="1800" b="0" kern="1200" baseline="0" dirty="0">
                          <a:solidFill>
                            <a:schemeClr val="tx1"/>
                          </a:solidFill>
                          <a:latin typeface="Times New Roman" panose="02020603050405020304" pitchFamily="18" charset="0"/>
                          <a:ea typeface="+mn-ea"/>
                          <a:cs typeface="Times New Roman" panose="02020603050405020304" pitchFamily="18" charset="0"/>
                        </a:rPr>
                        <a:t> o</a:t>
                      </a:r>
                      <a:r>
                        <a:rPr lang="en-IN" sz="1800" b="0" kern="1200" dirty="0">
                          <a:solidFill>
                            <a:schemeClr val="tx1"/>
                          </a:solidFill>
                          <a:latin typeface="Times New Roman" panose="02020603050405020304" pitchFamily="18" charset="0"/>
                          <a:ea typeface="+mn-ea"/>
                          <a:cs typeface="Times New Roman" panose="02020603050405020304" pitchFamily="18" charset="0"/>
                        </a:rPr>
                        <a:t>f statistics. </a:t>
                      </a:r>
                      <a:endParaRPr lang="en-US" sz="16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just"/>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a:t>
                      </a:r>
                      <a:r>
                        <a:rPr lang="en-US" sz="1600" b="0" dirty="0">
                          <a:solidFill>
                            <a:schemeClr val="tx1"/>
                          </a:solidFill>
                          <a:latin typeface="Times New Roman" panose="02020603050405020304" pitchFamily="18" charset="0"/>
                          <a:cs typeface="Times New Roman" panose="02020603050405020304"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lang="en-IN" sz="1800" b="0" kern="1200" dirty="0">
                          <a:solidFill>
                            <a:schemeClr val="tx1"/>
                          </a:solidFill>
                          <a:latin typeface="Times New Roman" panose="02020603050405020304" pitchFamily="18" charset="0"/>
                          <a:ea typeface="+mn-ea"/>
                          <a:cs typeface="Times New Roman" panose="02020603050405020304" pitchFamily="18" charset="0"/>
                        </a:rPr>
                        <a:t>Understand </a:t>
                      </a:r>
                      <a:r>
                        <a:rPr lang="en-IN" sz="1800" kern="1200" dirty="0">
                          <a:solidFill>
                            <a:schemeClr val="dk1"/>
                          </a:solidFill>
                          <a:latin typeface="Times New Roman" panose="02020603050405020304" pitchFamily="18" charset="0"/>
                          <a:ea typeface="+mn-ea"/>
                          <a:cs typeface="Times New Roman" panose="02020603050405020304" pitchFamily="18" charset="0"/>
                        </a:rPr>
                        <a:t>Diagrammatic ideas</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on</a:t>
                      </a:r>
                      <a:r>
                        <a:rPr lang="en-IN" sz="1800" kern="1200" dirty="0">
                          <a:solidFill>
                            <a:schemeClr val="dk1"/>
                          </a:solidFill>
                          <a:latin typeface="Times New Roman" panose="02020603050405020304" pitchFamily="18" charset="0"/>
                          <a:ea typeface="+mn-ea"/>
                          <a:cs typeface="Times New Roman" panose="02020603050405020304" pitchFamily="18" charset="0"/>
                        </a:rPr>
                        <a:t> graphs, diagrams, charts with various dimensions. </a:t>
                      </a:r>
                      <a:endParaRPr lang="en-US" sz="160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97154">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3.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Understand the concept of</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c</a:t>
                      </a:r>
                      <a:r>
                        <a:rPr lang="en-IN" sz="1800" kern="1200" dirty="0">
                          <a:solidFill>
                            <a:schemeClr val="dk1"/>
                          </a:solidFill>
                          <a:latin typeface="Times New Roman" panose="02020603050405020304" pitchFamily="18" charset="0"/>
                          <a:ea typeface="+mn-ea"/>
                          <a:cs typeface="Times New Roman" panose="02020603050405020304" pitchFamily="18" charset="0"/>
                        </a:rPr>
                        <a:t>orrelation and regression</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a</a:t>
                      </a:r>
                      <a:r>
                        <a:rPr lang="en-IN" sz="1800" kern="1200" dirty="0">
                          <a:solidFill>
                            <a:schemeClr val="dk1"/>
                          </a:solidFill>
                          <a:latin typeface="Times New Roman" panose="02020603050405020304" pitchFamily="18" charset="0"/>
                          <a:ea typeface="+mn-ea"/>
                          <a:cs typeface="Times New Roman" panose="02020603050405020304" pitchFamily="18" charset="0"/>
                        </a:rPr>
                        <a:t>nd applying them in research areas. </a:t>
                      </a:r>
                      <a:endParaRPr lang="en-US" sz="160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4.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Understand the concept and component of time series and their application.</a:t>
                      </a:r>
                      <a:endParaRPr lang="en-US" sz="160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CO5. </a:t>
                      </a:r>
                      <a:endParaRPr lang="en-US" sz="16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IN" sz="1800" kern="1200" dirty="0">
                          <a:solidFill>
                            <a:schemeClr val="dk1"/>
                          </a:solidFill>
                          <a:latin typeface="Times New Roman" panose="02020603050405020304" pitchFamily="18" charset="0"/>
                          <a:ea typeface="+mn-ea"/>
                          <a:cs typeface="Times New Roman" panose="02020603050405020304" pitchFamily="18" charset="0"/>
                        </a:rPr>
                        <a:t>Understand the concept, rules of probability and its</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a</a:t>
                      </a:r>
                      <a:r>
                        <a:rPr lang="en-IN" sz="1800" kern="1200" dirty="0">
                          <a:solidFill>
                            <a:schemeClr val="dk1"/>
                          </a:solidFill>
                          <a:latin typeface="Times New Roman" panose="02020603050405020304" pitchFamily="18" charset="0"/>
                          <a:ea typeface="+mn-ea"/>
                          <a:cs typeface="Times New Roman" panose="02020603050405020304" pitchFamily="18" charset="0"/>
                        </a:rPr>
                        <a:t>pplication in research</a:t>
                      </a:r>
                      <a:r>
                        <a:rPr lang="en-IN" sz="1800" kern="1200" baseline="0" dirty="0">
                          <a:solidFill>
                            <a:schemeClr val="dk1"/>
                          </a:solidFill>
                          <a:latin typeface="Times New Roman" panose="02020603050405020304" pitchFamily="18" charset="0"/>
                          <a:ea typeface="+mn-ea"/>
                          <a:cs typeface="Times New Roman" panose="02020603050405020304" pitchFamily="18" charset="0"/>
                        </a:rPr>
                        <a:t> a</a:t>
                      </a:r>
                      <a:r>
                        <a:rPr lang="en-IN" sz="1800" kern="1200" dirty="0">
                          <a:solidFill>
                            <a:schemeClr val="dk1"/>
                          </a:solidFill>
                          <a:latin typeface="Times New Roman" panose="02020603050405020304" pitchFamily="18" charset="0"/>
                          <a:ea typeface="+mn-ea"/>
                          <a:cs typeface="Times New Roman" panose="02020603050405020304" pitchFamily="18" charset="0"/>
                        </a:rPr>
                        <a:t>nd development. </a:t>
                      </a:r>
                      <a:endParaRPr lang="en-US" sz="160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553607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lvl="0" algn="ctr"/>
            <a:r>
              <a:rPr lang="en-US" sz="2400" b="1" dirty="0">
                <a:solidFill>
                  <a:srgbClr val="C00000"/>
                </a:solidFill>
                <a:latin typeface="Times New Roman" panose="02020603050405020304" pitchFamily="18" charset="0"/>
                <a:cs typeface="Times New Roman" panose="02020603050405020304" pitchFamily="18" charset="0"/>
              </a:rPr>
              <a:t>Course Outcomes</a:t>
            </a:r>
            <a:endParaRPr lang="en-IN" sz="2400" b="1" dirty="0">
              <a:solidFill>
                <a:srgbClr val="C00000"/>
              </a:solidFill>
              <a:latin typeface="Times New Roman" panose="02020603050405020304" pitchFamily="18" charset="0"/>
              <a:cs typeface="Times New Roman" panose="02020603050405020304" pitchFamily="18" charset="0"/>
            </a:endParaRPr>
          </a:p>
          <a:p>
            <a:endParaRPr lang="en-IN" b="1" dirty="0">
              <a:solidFill>
                <a:schemeClr val="tx1"/>
              </a:solidFill>
              <a:latin typeface="Times New Roman" panose="02020603050405020304" pitchFamily="18" charset="0"/>
              <a:cs typeface="Times New Roman" panose="02020603050405020304" pitchFamily="18" charset="0"/>
            </a:endParaRPr>
          </a:p>
          <a:p>
            <a:pPr lvl="0"/>
            <a:r>
              <a:rPr lang="en-IN" b="1" dirty="0">
                <a:solidFill>
                  <a:schemeClr val="tx1"/>
                </a:solidFill>
                <a:latin typeface="Times New Roman" panose="02020603050405020304" pitchFamily="18" charset="0"/>
                <a:cs typeface="Times New Roman" panose="02020603050405020304" pitchFamily="18" charset="0"/>
              </a:rPr>
              <a:t> </a:t>
            </a:r>
            <a:r>
              <a:rPr lang="en-US" dirty="0">
                <a:solidFill>
                  <a:prstClr val="black"/>
                </a:solidFill>
                <a:latin typeface="Times New Roman" panose="02020603050405020304" pitchFamily="18" charset="0"/>
                <a:cs typeface="Times New Roman" panose="02020603050405020304" pitchFamily="18" charset="0"/>
              </a:rPr>
              <a:t>B.A. III year </a:t>
            </a:r>
          </a:p>
          <a:p>
            <a:r>
              <a:rPr lang="en-US" dirty="0">
                <a:solidFill>
                  <a:prstClr val="black"/>
                </a:solidFill>
                <a:latin typeface="Times New Roman" panose="02020603050405020304" pitchFamily="18" charset="0"/>
                <a:cs typeface="Times New Roman" panose="02020603050405020304" pitchFamily="18" charset="0"/>
              </a:rPr>
              <a:t>Subject- </a:t>
            </a:r>
            <a:r>
              <a:rPr lang="en-US" b="1" dirty="0">
                <a:solidFill>
                  <a:schemeClr val="tx1"/>
                </a:solidFill>
                <a:latin typeface="Times New Roman" panose="02020603050405020304" pitchFamily="18" charset="0"/>
                <a:cs typeface="Times New Roman" panose="02020603050405020304" pitchFamily="18" charset="0"/>
              </a:rPr>
              <a:t>Economics</a:t>
            </a:r>
            <a:r>
              <a:rPr lang="en-IN" b="1" dirty="0">
                <a:solidFill>
                  <a:schemeClr val="tx1"/>
                </a:solidFill>
                <a:latin typeface="Times New Roman" panose="02020603050405020304" pitchFamily="18" charset="0"/>
                <a:cs typeface="Times New Roman" panose="02020603050405020304" pitchFamily="18" charset="0"/>
              </a:rPr>
              <a:t> </a:t>
            </a:r>
          </a:p>
          <a:p>
            <a:r>
              <a:rPr lang="en-US" dirty="0">
                <a:solidFill>
                  <a:prstClr val="black"/>
                </a:solidFill>
                <a:latin typeface="Times New Roman" panose="02020603050405020304" pitchFamily="18" charset="0"/>
                <a:cs typeface="Times New Roman" panose="02020603050405020304" pitchFamily="18" charset="0"/>
              </a:rPr>
              <a:t>Minor/ Elective </a:t>
            </a:r>
            <a:r>
              <a:rPr lang="en-IN" dirty="0">
                <a:solidFill>
                  <a:schemeClr val="tx1"/>
                </a:solidFill>
                <a:latin typeface="Times New Roman" panose="02020603050405020304" pitchFamily="18" charset="0"/>
                <a:cs typeface="Times New Roman" panose="02020603050405020304" pitchFamily="18" charset="0"/>
              </a:rPr>
              <a:t>- Gender Economics</a:t>
            </a:r>
          </a:p>
          <a:p>
            <a:pPr lvl="0"/>
            <a:r>
              <a:rPr lang="en-US" dirty="0">
                <a:solidFill>
                  <a:prstClr val="black"/>
                </a:solidFill>
                <a:latin typeface="Times New Roman" panose="02020603050405020304" pitchFamily="18" charset="0"/>
                <a:cs typeface="Times New Roman" panose="02020603050405020304" pitchFamily="18" charset="0"/>
              </a:rPr>
              <a:t>After the completion of the course the student will be able to:</a:t>
            </a: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b="1" dirty="0">
                <a:solidFill>
                  <a:schemeClr val="tx1"/>
                </a:solidFill>
              </a:rPr>
              <a:t> </a:t>
            </a:r>
            <a:endParaRPr lang="en-US" dirty="0">
              <a:solidFill>
                <a:schemeClr val="tx1"/>
              </a:solidFill>
            </a:endParaRPr>
          </a:p>
          <a:p>
            <a:pPr lvl="0">
              <a:lnSpc>
                <a:spcPct val="114000"/>
              </a:lnSpc>
            </a:pPr>
            <a:endParaRPr lang="en-US"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304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545195658"/>
              </p:ext>
            </p:extLst>
          </p:nvPr>
        </p:nvGraphicFramePr>
        <p:xfrm>
          <a:off x="609600" y="3048000"/>
          <a:ext cx="5562600" cy="3401314"/>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762000">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1. </a:t>
                      </a:r>
                      <a:endParaRPr lang="en-US" sz="18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US" sz="1800" b="0" dirty="0">
                          <a:solidFill>
                            <a:schemeClr val="tx1"/>
                          </a:solidFill>
                          <a:latin typeface="Times New Roman" panose="02020603050405020304" pitchFamily="18" charset="0"/>
                          <a:cs typeface="Times New Roman" panose="02020603050405020304" pitchFamily="18" charset="0"/>
                        </a:rPr>
                        <a:t>Understand the concept, objective, nature, scope and importance of gender study.</a:t>
                      </a:r>
                      <a:endParaRPr lang="en-US" sz="1800" b="0" kern="1200" dirty="0">
                        <a:solidFill>
                          <a:schemeClr val="tx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just"/>
                      <a:r>
                        <a:rPr kumimoji="0" lang="en-US" sz="1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a:t>
                      </a:r>
                      <a:r>
                        <a:rPr lang="en-US" sz="1800" b="0" dirty="0">
                          <a:solidFill>
                            <a:schemeClr val="tx1"/>
                          </a:solidFill>
                          <a:latin typeface="Times New Roman" panose="02020603050405020304" pitchFamily="18" charset="0"/>
                          <a:cs typeface="Times New Roman" panose="02020603050405020304"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lang="en-US" sz="1800" b="0" dirty="0">
                          <a:latin typeface="Times New Roman" panose="02020603050405020304" pitchFamily="18" charset="0"/>
                          <a:cs typeface="Times New Roman" panose="02020603050405020304" pitchFamily="18" charset="0"/>
                        </a:rPr>
                        <a:t>Familiar with theoretical concepts in the area of gender economics.</a:t>
                      </a:r>
                      <a:endParaRPr lang="en-US" sz="1800" b="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97154">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3. </a:t>
                      </a:r>
                      <a:endParaRPr lang="en-US" sz="18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US" sz="1800" b="0" dirty="0">
                          <a:latin typeface="Times New Roman" panose="02020603050405020304" pitchFamily="18" charset="0"/>
                          <a:cs typeface="Times New Roman" panose="02020603050405020304" pitchFamily="18" charset="0"/>
                        </a:rPr>
                        <a:t>Develop the ability to understand the methodology of gender analysis. </a:t>
                      </a:r>
                      <a:endParaRPr lang="en-US" sz="1800" b="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4271">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 4. </a:t>
                      </a:r>
                      <a:endParaRPr lang="en-US" sz="18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US" sz="1800" b="0" dirty="0">
                          <a:latin typeface="Times New Roman" panose="02020603050405020304" pitchFamily="18" charset="0"/>
                          <a:cs typeface="Times New Roman" panose="02020603050405020304" pitchFamily="18" charset="0"/>
                        </a:rPr>
                        <a:t>Develop the ability to understand the demography of female population and its role in development .</a:t>
                      </a:r>
                      <a:endParaRPr lang="en-US" sz="1800" b="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CO5. </a:t>
                      </a:r>
                      <a:endParaRPr lang="en-US" sz="18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1000"/>
                        </a:spcAft>
                        <a:buClrTx/>
                        <a:buSzTx/>
                        <a:buFont typeface="+mj-lt"/>
                        <a:buNone/>
                        <a:defRPr/>
                      </a:pPr>
                      <a:r>
                        <a:rPr lang="en-US" sz="1800" b="0" dirty="0">
                          <a:solidFill>
                            <a:schemeClr val="tx1"/>
                          </a:solidFill>
                          <a:latin typeface="Times New Roman" panose="02020603050405020304" pitchFamily="18" charset="0"/>
                          <a:cs typeface="Times New Roman" panose="02020603050405020304" pitchFamily="18" charset="0"/>
                        </a:rPr>
                        <a:t> </a:t>
                      </a:r>
                      <a:r>
                        <a:rPr lang="en-US" sz="1800" b="0" dirty="0" err="1">
                          <a:solidFill>
                            <a:schemeClr val="tx1"/>
                          </a:solidFill>
                          <a:latin typeface="Times New Roman" panose="02020603050405020304" pitchFamily="18" charset="0"/>
                          <a:cs typeface="Times New Roman" panose="02020603050405020304" pitchFamily="18" charset="0"/>
                        </a:rPr>
                        <a:t>A</a:t>
                      </a:r>
                      <a:r>
                        <a:rPr lang="en-US" sz="1800" b="0" dirty="0" err="1">
                          <a:latin typeface="Times New Roman" panose="02020603050405020304" pitchFamily="18" charset="0"/>
                          <a:cs typeface="Times New Roman" panose="02020603050405020304" pitchFamily="18" charset="0"/>
                        </a:rPr>
                        <a:t>nalyse</a:t>
                      </a:r>
                      <a:r>
                        <a:rPr lang="en-US" sz="1800" b="0" dirty="0">
                          <a:latin typeface="Times New Roman" panose="02020603050405020304" pitchFamily="18" charset="0"/>
                          <a:cs typeface="Times New Roman" panose="02020603050405020304" pitchFamily="18" charset="0"/>
                        </a:rPr>
                        <a:t> various gender issues affecting developments.</a:t>
                      </a:r>
                      <a:endParaRPr lang="en-US" sz="1800" b="0" kern="1200" dirty="0">
                        <a:solidFill>
                          <a:schemeClr val="dk1"/>
                        </a:solidFill>
                        <a:latin typeface="Times New Roman" panose="02020603050405020304" pitchFamily="18" charset="0"/>
                        <a:ea typeface="+mn-ea"/>
                        <a:cs typeface="Times New Roman" panose="02020603050405020304"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492</TotalTime>
  <Words>1014</Words>
  <Application>Microsoft Office PowerPoint</Application>
  <PresentationFormat>On-screen Show (4:3)</PresentationFormat>
  <Paragraphs>213</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22</cp:revision>
  <dcterms:created xsi:type="dcterms:W3CDTF">2024-08-06T06:17:44Z</dcterms:created>
  <dcterms:modified xsi:type="dcterms:W3CDTF">2024-08-28T07:58:34Z</dcterms:modified>
</cp:coreProperties>
</file>